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69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75" r:id="rId10"/>
    <p:sldId id="271" r:id="rId11"/>
    <p:sldId id="265" r:id="rId12"/>
    <p:sldId id="261" r:id="rId13"/>
    <p:sldId id="273" r:id="rId14"/>
    <p:sldId id="266" r:id="rId15"/>
    <p:sldId id="272" r:id="rId16"/>
    <p:sldId id="267" r:id="rId17"/>
    <p:sldId id="268" r:id="rId18"/>
    <p:sldId id="274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5D0E1-39B1-475A-84C6-C8D94B60B823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6F067-DEA0-402F-89CC-4485EC59680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067-DEA0-402F-89CC-4485EC59680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F067-DEA0-402F-89CC-4485EC59680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FEE5-09B4-41C6-9422-A62E9D6469F6}" type="datetimeFigureOut">
              <a:rPr lang="es-MX" smtClean="0"/>
              <a:pPr/>
              <a:t>01/05/2012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893A-342F-416D-9A61-BDF35A17088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FEE5-09B4-41C6-9422-A62E9D6469F6}" type="datetimeFigureOut">
              <a:rPr lang="es-MX" smtClean="0"/>
              <a:pPr/>
              <a:t>01/05/2012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893A-342F-416D-9A61-BDF35A17088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FEE5-09B4-41C6-9422-A62E9D6469F6}" type="datetimeFigureOut">
              <a:rPr lang="es-MX" smtClean="0"/>
              <a:pPr/>
              <a:t>01/05/2012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893A-342F-416D-9A61-BDF35A17088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FEE5-09B4-41C6-9422-A62E9D6469F6}" type="datetimeFigureOut">
              <a:rPr lang="es-MX" smtClean="0"/>
              <a:pPr/>
              <a:t>01/05/2012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893A-342F-416D-9A61-BDF35A17088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FEE5-09B4-41C6-9422-A62E9D6469F6}" type="datetimeFigureOut">
              <a:rPr lang="es-MX" smtClean="0"/>
              <a:pPr/>
              <a:t>01/05/2012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893A-342F-416D-9A61-BDF35A17088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FEE5-09B4-41C6-9422-A62E9D6469F6}" type="datetimeFigureOut">
              <a:rPr lang="es-MX" smtClean="0"/>
              <a:pPr/>
              <a:t>01/05/2012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893A-342F-416D-9A61-BDF35A17088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FEE5-09B4-41C6-9422-A62E9D6469F6}" type="datetimeFigureOut">
              <a:rPr lang="es-MX" smtClean="0"/>
              <a:pPr/>
              <a:t>01/05/2012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893A-342F-416D-9A61-BDF35A17088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FEE5-09B4-41C6-9422-A62E9D6469F6}" type="datetimeFigureOut">
              <a:rPr lang="es-MX" smtClean="0"/>
              <a:pPr/>
              <a:t>01/05/2012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893A-342F-416D-9A61-BDF35A17088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FEE5-09B4-41C6-9422-A62E9D6469F6}" type="datetimeFigureOut">
              <a:rPr lang="es-MX" smtClean="0"/>
              <a:pPr/>
              <a:t>01/05/2012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893A-342F-416D-9A61-BDF35A17088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FEE5-09B4-41C6-9422-A62E9D6469F6}" type="datetimeFigureOut">
              <a:rPr lang="es-MX" smtClean="0"/>
              <a:pPr/>
              <a:t>01/05/2012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893A-342F-416D-9A61-BDF35A17088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FEE5-09B4-41C6-9422-A62E9D6469F6}" type="datetimeFigureOut">
              <a:rPr lang="es-MX" smtClean="0"/>
              <a:pPr/>
              <a:t>01/05/2012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9E893A-342F-416D-9A61-BDF35A17088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9AFEE5-09B4-41C6-9422-A62E9D6469F6}" type="datetimeFigureOut">
              <a:rPr lang="es-MX" smtClean="0"/>
              <a:pPr/>
              <a:t>01/05/2012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9E893A-342F-416D-9A61-BDF35A170888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pull dir="l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Mar&#237;a%20de%20alianza%20-%20Mar&#236;a%20de%20la%20alizana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latin typeface="Calibri" pitchFamily="34" charset="0"/>
              </a:rPr>
              <a:t>Jornada Nacional de Matrimonios</a:t>
            </a:r>
            <a:br>
              <a:rPr lang="es-ES" dirty="0" smtClean="0">
                <a:latin typeface="Calibri" pitchFamily="34" charset="0"/>
              </a:rPr>
            </a:br>
            <a:r>
              <a:rPr lang="es-ES" dirty="0" smtClean="0">
                <a:latin typeface="Calibri" pitchFamily="34" charset="0"/>
              </a:rPr>
              <a:t>Taxco 2012</a:t>
            </a:r>
            <a:br>
              <a:rPr lang="es-ES" dirty="0" smtClean="0">
                <a:latin typeface="Calibri" pitchFamily="34" charset="0"/>
              </a:rPr>
            </a:br>
            <a:r>
              <a:rPr lang="es-ES" dirty="0" smtClean="0">
                <a:latin typeface="Calibri" pitchFamily="34" charset="0"/>
              </a:rPr>
              <a:t>Santuarizar el mundo</a:t>
            </a:r>
            <a:endParaRPr lang="es-MX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504056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20888"/>
            <a:ext cx="3672408" cy="3960440"/>
          </a:xfrm>
          <a:prstGeom prst="rect">
            <a:avLst/>
          </a:prstGeom>
        </p:spPr>
      </p:pic>
      <p:pic>
        <p:nvPicPr>
          <p:cNvPr id="6" name="María de alianza - Marìa de la aliza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43966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86740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2882030"/>
          </a:xfrm>
        </p:spPr>
        <p:txBody>
          <a:bodyPr/>
          <a:lstStyle/>
          <a:p>
            <a:r>
              <a:rPr lang="es-MX" sz="3000" b="1" u="sng" dirty="0">
                <a:latin typeface="Calibri" pitchFamily="34" charset="0"/>
              </a:rPr>
              <a:t>Santuario</a:t>
            </a:r>
            <a:r>
              <a:rPr lang="es-MX" sz="3000" dirty="0">
                <a:latin typeface="Calibri" pitchFamily="34" charset="0"/>
              </a:rPr>
              <a:t> lugar de gracias, </a:t>
            </a:r>
            <a:r>
              <a:rPr lang="es-MX" sz="3000" dirty="0" smtClean="0">
                <a:latin typeface="Calibri" pitchFamily="34" charset="0"/>
              </a:rPr>
              <a:t>                                            fuente </a:t>
            </a:r>
            <a:r>
              <a:rPr lang="es-MX" sz="3000" dirty="0">
                <a:latin typeface="Calibri" pitchFamily="34" charset="0"/>
              </a:rPr>
              <a:t>de nuestra estrategia. </a:t>
            </a:r>
            <a:r>
              <a:rPr lang="es-MX" sz="3000" dirty="0" smtClean="0">
                <a:latin typeface="Calibri" pitchFamily="34" charset="0"/>
              </a:rPr>
              <a:t>                                        Allí </a:t>
            </a:r>
            <a:r>
              <a:rPr lang="es-MX" sz="3000" dirty="0">
                <a:latin typeface="Calibri" pitchFamily="34" charset="0"/>
              </a:rPr>
              <a:t>nos renovamos en la </a:t>
            </a:r>
            <a:r>
              <a:rPr lang="es-MX" sz="3000" dirty="0" smtClean="0">
                <a:latin typeface="Calibri" pitchFamily="34" charset="0"/>
              </a:rPr>
              <a:t>                                             santidad </a:t>
            </a:r>
            <a:r>
              <a:rPr lang="es-MX" sz="3000" dirty="0">
                <a:latin typeface="Calibri" pitchFamily="34" charset="0"/>
              </a:rPr>
              <a:t>y en el carisma </a:t>
            </a:r>
            <a:r>
              <a:rPr lang="es-MX" sz="3000" dirty="0" smtClean="0">
                <a:latin typeface="Calibri" pitchFamily="34" charset="0"/>
              </a:rPr>
              <a:t>                                                    propio </a:t>
            </a:r>
            <a:r>
              <a:rPr lang="es-MX" sz="3000" dirty="0">
                <a:latin typeface="Calibri" pitchFamily="34" charset="0"/>
              </a:rPr>
              <a:t>de Schoenstatt.   </a:t>
            </a:r>
            <a:endParaRPr lang="es-MX" sz="3000" dirty="0" smtClean="0">
              <a:latin typeface="Calibri" pitchFamily="34" charset="0"/>
            </a:endParaRPr>
          </a:p>
          <a:p>
            <a:pPr>
              <a:buNone/>
            </a:pP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357166"/>
            <a:ext cx="3815284" cy="342902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28596" y="292893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3000" dirty="0" smtClean="0">
                <a:latin typeface="Calibri" pitchFamily="34" charset="0"/>
              </a:rPr>
              <a:t>Llamados a ser apóstoles                                                              </a:t>
            </a:r>
            <a:r>
              <a:rPr lang="es-MX" sz="3000" b="1" u="sng" dirty="0" smtClean="0">
                <a:latin typeface="Calibri" pitchFamily="34" charset="0"/>
              </a:rPr>
              <a:t>del y desde </a:t>
            </a:r>
            <a:r>
              <a:rPr lang="es-MX" sz="3000" dirty="0" smtClean="0">
                <a:latin typeface="Calibri" pitchFamily="34" charset="0"/>
              </a:rPr>
              <a:t>el Santuario. </a:t>
            </a:r>
            <a:endParaRPr lang="es-MX" sz="3000" dirty="0">
              <a:latin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14282" y="4286256"/>
            <a:ext cx="8001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000" b="1" u="sng" dirty="0" smtClean="0">
                <a:latin typeface="Calibri" pitchFamily="34" charset="0"/>
              </a:rPr>
              <a:t>Nuestra misión </a:t>
            </a:r>
            <a:r>
              <a:rPr lang="es-MX" sz="3000" dirty="0" smtClean="0">
                <a:latin typeface="Calibri" pitchFamily="34" charset="0"/>
              </a:rPr>
              <a:t>es guiar los hombres hasta el Santuario e “instalar” el Santuario en medio de nuestra realidad vital para forjar:</a:t>
            </a:r>
            <a:endParaRPr lang="es-MX" sz="3000" dirty="0">
              <a:latin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85720" y="5929330"/>
            <a:ext cx="63873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000" u="sng" dirty="0" smtClean="0">
                <a:latin typeface="Calibri" pitchFamily="34" charset="0"/>
              </a:rPr>
              <a:t>La nueva cultura que nace de la Alianza.</a:t>
            </a:r>
            <a:endParaRPr lang="es-MX" sz="3000" u="sng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486881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D32E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D32E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42852"/>
            <a:ext cx="8678198" cy="1310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000" b="1" u="sng" dirty="0" smtClean="0">
                <a:latin typeface="Calibri" pitchFamily="34" charset="0"/>
              </a:rPr>
              <a:t>¿Cómo respondemos ? No encapsularse, mimetizarse ni solamente crítica: Ofrecemos respuesta concreta                                                 </a:t>
            </a:r>
            <a:r>
              <a:rPr lang="es-MX" sz="3000" b="1" u="sng" dirty="0" smtClean="0"/>
              <a:t>     </a:t>
            </a:r>
            <a:r>
              <a:rPr lang="es-MX" b="1" u="sng" dirty="0" smtClean="0"/>
              <a:t>                                                                                   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271" y="5157192"/>
            <a:ext cx="2232248" cy="165065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271" y="3356992"/>
            <a:ext cx="2232248" cy="18002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54" y="1214422"/>
            <a:ext cx="1655676" cy="216024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142844" y="1214423"/>
            <a:ext cx="72866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u="sng" dirty="0" smtClean="0">
                <a:latin typeface="Calibri" pitchFamily="34" charset="0"/>
              </a:rPr>
              <a:t>Cultura de Alianza.-  </a:t>
            </a:r>
            <a:r>
              <a:rPr lang="es-MX" sz="2800" dirty="0" smtClean="0">
                <a:latin typeface="Calibri" pitchFamily="34" charset="0"/>
              </a:rPr>
              <a:t>Forma  original de                                    expresar estilo de vida y trabajo: Nuestra                               vinculación a Dios, personas, naturaleza,                                     cosas, a nosotros, Iglesia y mundo. </a:t>
            </a:r>
            <a:r>
              <a:rPr lang="es-MX" sz="2800" b="1" u="sng" dirty="0" smtClean="0">
                <a:latin typeface="Calibri" pitchFamily="34" charset="0"/>
              </a:rPr>
              <a:t>                                   </a:t>
            </a:r>
            <a:r>
              <a:rPr lang="es-MX" sz="2800" dirty="0" smtClean="0">
                <a:latin typeface="Calibri" pitchFamily="34" charset="0"/>
              </a:rPr>
              <a:t>Nuestra respuesta  a  pregunta de Iglesia                         y sociedad:  Schoenstatt… qué eres, qué</a:t>
            </a:r>
            <a:r>
              <a:rPr lang="es-MX" sz="2800" dirty="0" smtClean="0"/>
              <a:t>                                  </a:t>
            </a:r>
            <a:r>
              <a:rPr lang="es-MX" sz="2800" dirty="0" smtClean="0">
                <a:latin typeface="Calibri" pitchFamily="34" charset="0"/>
              </a:rPr>
              <a:t>haces??? Cuál es tu novedad, aporte ¿?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14282" y="4357694"/>
            <a:ext cx="6572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u="sng" dirty="0" smtClean="0">
                <a:latin typeface="Calibri" pitchFamily="34" charset="0"/>
              </a:rPr>
              <a:t>Ofrecemos un Estilo de vida. </a:t>
            </a:r>
          </a:p>
          <a:p>
            <a:r>
              <a:rPr lang="es-MX" sz="2800" dirty="0" smtClean="0">
                <a:latin typeface="Calibri" pitchFamily="34" charset="0"/>
              </a:rPr>
              <a:t>Vivir día a día como lo haría María,                                                     Impregnar vida y entorno de una nueva                                                       forma de vivir que transformen la cultura                                                actual, </a:t>
            </a:r>
            <a:r>
              <a:rPr lang="es-MX" sz="2800" b="1" u="sng" dirty="0" smtClean="0">
                <a:latin typeface="Calibri" pitchFamily="34" charset="0"/>
              </a:rPr>
              <a:t>en una cultura mariana.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11559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35718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800" dirty="0" smtClean="0">
                <a:latin typeface="Calibri" pitchFamily="34" charset="0"/>
              </a:rPr>
              <a:t>Queremos gestar una cultura de                                                  Alianza que vive profundamente                                                 anclada en la realidad del Santuario                                                                         en todos sus desarrollos y sobre el                                                         cual nuestro Padre nos dijo en 1929:</a:t>
            </a:r>
          </a:p>
          <a:p>
            <a:pPr marL="0" indent="0">
              <a:buNone/>
            </a:pPr>
            <a:r>
              <a:rPr lang="es-ES" sz="2800" b="1" u="sng" dirty="0" smtClean="0">
                <a:latin typeface="Calibri" pitchFamily="34" charset="0"/>
              </a:rPr>
              <a:t>A la sombra del Santuario se van a                                                       codecidir por siglos los destinos de                                                                 la Iglesia y del Mundo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0648"/>
            <a:ext cx="2915816" cy="583264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3500438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latin typeface="Calibri" pitchFamily="34" charset="0"/>
              </a:rPr>
              <a:t>Nuestra responsabilidad es que profecía                                                    se haga realidad: somos  herederos                                                       de la profecía del Padre.</a:t>
            </a:r>
          </a:p>
          <a:p>
            <a:r>
              <a:rPr lang="es-ES" sz="2800" b="1" u="sng" dirty="0" smtClean="0">
                <a:latin typeface="Calibri" pitchFamily="34" charset="0"/>
              </a:rPr>
              <a:t>Hechos 3</a:t>
            </a:r>
            <a:r>
              <a:rPr lang="es-ES" sz="2800" dirty="0" smtClean="0">
                <a:latin typeface="Calibri" pitchFamily="34" charset="0"/>
              </a:rPr>
              <a:t>: Pedro se fijó en él y le dijo:                                                              Míranos. El tullido los observaba                                                     esperando recibir algo. Pedro entonces le dijo:                                                                  </a:t>
            </a:r>
          </a:p>
          <a:p>
            <a:r>
              <a:rPr lang="es-ES" sz="2800" dirty="0" smtClean="0">
                <a:latin typeface="Calibri" pitchFamily="34" charset="0"/>
              </a:rPr>
              <a:t> No tengo oro ni plata, pero lo que tengo te lo doy</a:t>
            </a:r>
          </a:p>
        </p:txBody>
      </p:sp>
    </p:spTree>
    <p:extLst>
      <p:ext uri="{BB962C8B-B14F-4D97-AF65-F5344CB8AC3E}">
        <p14:creationId xmlns:p14="http://schemas.microsoft.com/office/powerpoint/2010/main" val="1639643668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sz="3600" b="1" dirty="0" smtClean="0">
                <a:solidFill>
                  <a:schemeClr val="tx1"/>
                </a:solidFill>
                <a:latin typeface="Calibri" pitchFamily="34" charset="0"/>
              </a:rPr>
              <a:t>Ante la cultura descrita, respondemos con el Don que Dios nos regala: Cultura de la Alianza. </a:t>
            </a:r>
            <a:r>
              <a:rPr lang="es-ES" sz="3600" b="1" dirty="0" err="1" smtClean="0">
                <a:solidFill>
                  <a:schemeClr val="tx1"/>
                </a:solidFill>
                <a:latin typeface="Calibri" pitchFamily="34" charset="0"/>
              </a:rPr>
              <a:t>Santuarizamos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2"/>
          </p:nvPr>
        </p:nvSpPr>
        <p:spPr>
          <a:xfrm>
            <a:off x="142844" y="1268760"/>
            <a:ext cx="8712967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b="1" u="sng" dirty="0" smtClean="0">
                <a:latin typeface="Calibri" pitchFamily="34" charset="0"/>
              </a:rPr>
              <a:t>Ante cultura de la emoción</a:t>
            </a:r>
            <a:r>
              <a:rPr lang="es-ES" dirty="0" smtClean="0">
                <a:latin typeface="Calibri" pitchFamily="34" charset="0"/>
              </a:rPr>
              <a:t>: </a:t>
            </a:r>
            <a:r>
              <a:rPr lang="es-ES" dirty="0" smtClean="0">
                <a:latin typeface="Calibri" pitchFamily="34" charset="0"/>
              </a:rPr>
              <a:t>Gestamos </a:t>
            </a:r>
            <a:r>
              <a:rPr lang="es-ES" dirty="0" smtClean="0">
                <a:latin typeface="Calibri" pitchFamily="34" charset="0"/>
              </a:rPr>
              <a:t>vínculos solidos, estables.</a:t>
            </a:r>
          </a:p>
          <a:p>
            <a:pPr marL="0" indent="0">
              <a:buNone/>
            </a:pPr>
            <a:r>
              <a:rPr lang="es-ES" b="1" u="sng" dirty="0" smtClean="0">
                <a:latin typeface="Calibri" pitchFamily="34" charset="0"/>
              </a:rPr>
              <a:t>Ante cultura del lucro</a:t>
            </a:r>
            <a:r>
              <a:rPr lang="es-ES" dirty="0" smtClean="0">
                <a:latin typeface="Calibri" pitchFamily="34" charset="0"/>
              </a:rPr>
              <a:t>:  </a:t>
            </a:r>
            <a:r>
              <a:rPr lang="es-ES" dirty="0" smtClean="0">
                <a:latin typeface="Calibri" pitchFamily="34" charset="0"/>
              </a:rPr>
              <a:t>Invertir en lo definitivo</a:t>
            </a:r>
            <a:r>
              <a:rPr lang="es-ES" b="1" u="sng" dirty="0" smtClean="0">
                <a:latin typeface="Calibri" pitchFamily="34" charset="0"/>
              </a:rPr>
              <a:t>.   El Cielo                                                      </a:t>
            </a:r>
            <a:endParaRPr lang="es-ES" b="1" u="sng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s-ES" b="1" u="sng" dirty="0" smtClean="0">
                <a:latin typeface="Calibri" pitchFamily="34" charset="0"/>
              </a:rPr>
              <a:t>Ante cultura de la conexión</a:t>
            </a:r>
            <a:r>
              <a:rPr lang="es-ES" dirty="0" smtClean="0">
                <a:latin typeface="Calibri" pitchFamily="34" charset="0"/>
              </a:rPr>
              <a:t>: </a:t>
            </a:r>
            <a:r>
              <a:rPr lang="es-ES" dirty="0" smtClean="0">
                <a:latin typeface="Calibri" pitchFamily="34" charset="0"/>
              </a:rPr>
              <a:t>Nos conectamos con el                                       </a:t>
            </a:r>
            <a:endParaRPr lang="es-ES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s-ES" dirty="0" smtClean="0">
                <a:latin typeface="Calibri" pitchFamily="34" charset="0"/>
              </a:rPr>
              <a:t>mundo </a:t>
            </a:r>
            <a:r>
              <a:rPr lang="es-ES" dirty="0" smtClean="0">
                <a:latin typeface="Calibri" pitchFamily="34" charset="0"/>
              </a:rPr>
              <a:t>de  los hombres </a:t>
            </a:r>
            <a:r>
              <a:rPr lang="es-ES" dirty="0" smtClean="0">
                <a:latin typeface="Calibri" pitchFamily="34" charset="0"/>
              </a:rPr>
              <a:t>y </a:t>
            </a:r>
            <a:r>
              <a:rPr lang="es-ES" dirty="0" smtClean="0">
                <a:latin typeface="Calibri" pitchFamily="34" charset="0"/>
              </a:rPr>
              <a:t>con el mundo sobrenatural.</a:t>
            </a:r>
          </a:p>
          <a:p>
            <a:pPr marL="0" indent="0">
              <a:buNone/>
            </a:pPr>
            <a:r>
              <a:rPr lang="es-ES" b="1" u="sng" dirty="0" smtClean="0">
                <a:latin typeface="Calibri" pitchFamily="34" charset="0"/>
              </a:rPr>
              <a:t>Ante cultura de la Tolerancia</a:t>
            </a:r>
            <a:r>
              <a:rPr lang="es-ES" dirty="0" smtClean="0">
                <a:latin typeface="Calibri" pitchFamily="34" charset="0"/>
              </a:rPr>
              <a:t>:  </a:t>
            </a:r>
            <a:r>
              <a:rPr lang="es-ES" dirty="0" smtClean="0">
                <a:latin typeface="Calibri" pitchFamily="34" charset="0"/>
              </a:rPr>
              <a:t>pero unimos lo corazones                                                  en </a:t>
            </a:r>
            <a:r>
              <a:rPr lang="es-ES" dirty="0" smtClean="0">
                <a:latin typeface="Calibri" pitchFamily="34" charset="0"/>
              </a:rPr>
              <a:t>la verdad.</a:t>
            </a:r>
          </a:p>
          <a:p>
            <a:pPr marL="0" indent="0">
              <a:buNone/>
            </a:pPr>
            <a:r>
              <a:rPr lang="es-ES" b="1" u="sng" dirty="0" smtClean="0">
                <a:latin typeface="Calibri" pitchFamily="34" charset="0"/>
              </a:rPr>
              <a:t>Ante cultura de la indiferencia: </a:t>
            </a:r>
            <a:r>
              <a:rPr lang="es-ES" dirty="0">
                <a:latin typeface="Calibri" pitchFamily="34" charset="0"/>
              </a:rPr>
              <a:t> </a:t>
            </a:r>
            <a:r>
              <a:rPr lang="es-ES" dirty="0" smtClean="0">
                <a:latin typeface="Calibri" pitchFamily="34" charset="0"/>
              </a:rPr>
              <a:t> </a:t>
            </a:r>
            <a:r>
              <a:rPr lang="es-ES" dirty="0" smtClean="0">
                <a:latin typeface="Calibri" pitchFamily="34" charset="0"/>
              </a:rPr>
              <a:t>Buscamos el encuentro </a:t>
            </a:r>
            <a:endParaRPr lang="es-ES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s-ES" dirty="0" smtClean="0">
                <a:latin typeface="Calibri" pitchFamily="34" charset="0"/>
              </a:rPr>
              <a:t>con </a:t>
            </a:r>
            <a:r>
              <a:rPr lang="es-ES" dirty="0" smtClean="0">
                <a:latin typeface="Calibri" pitchFamily="34" charset="0"/>
              </a:rPr>
              <a:t>los </a:t>
            </a:r>
            <a:r>
              <a:rPr lang="es-ES" dirty="0" smtClean="0">
                <a:latin typeface="Calibri" pitchFamily="34" charset="0"/>
              </a:rPr>
              <a:t>demás, nos preocupamos </a:t>
            </a:r>
            <a:r>
              <a:rPr lang="es-ES" dirty="0" smtClean="0">
                <a:latin typeface="Calibri" pitchFamily="34" charset="0"/>
              </a:rPr>
              <a:t>de cada uno, anunciando </a:t>
            </a:r>
            <a:r>
              <a:rPr lang="es-ES" dirty="0" smtClean="0">
                <a:latin typeface="Calibri" pitchFamily="34" charset="0"/>
              </a:rPr>
              <a:t>                                    siempre  la </a:t>
            </a:r>
            <a:r>
              <a:rPr lang="es-ES" dirty="0" smtClean="0">
                <a:latin typeface="Calibri" pitchFamily="34" charset="0"/>
              </a:rPr>
              <a:t>verdad</a:t>
            </a:r>
            <a:r>
              <a:rPr lang="es-ES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es-ES" b="1" u="sng" dirty="0" smtClean="0">
                <a:latin typeface="Calibri" pitchFamily="34" charset="0"/>
              </a:rPr>
              <a:t>Ante la cultura de la muerte: </a:t>
            </a:r>
            <a:r>
              <a:rPr lang="es-ES" dirty="0" smtClean="0">
                <a:latin typeface="Calibri" pitchFamily="34" charset="0"/>
              </a:rPr>
              <a:t>Anunciamos el respeto a la vida desde su </a:t>
            </a:r>
          </a:p>
          <a:p>
            <a:pPr marL="0" indent="0">
              <a:buNone/>
            </a:pPr>
            <a:r>
              <a:rPr lang="es-ES" dirty="0">
                <a:latin typeface="Calibri" pitchFamily="34" charset="0"/>
              </a:rPr>
              <a:t>c</a:t>
            </a:r>
            <a:r>
              <a:rPr lang="es-ES" dirty="0" smtClean="0">
                <a:latin typeface="Calibri" pitchFamily="34" charset="0"/>
              </a:rPr>
              <a:t>oncepción hasta la muerte natural</a:t>
            </a:r>
          </a:p>
          <a:p>
            <a:pPr marL="0" indent="0">
              <a:buNone/>
            </a:pPr>
            <a:r>
              <a:rPr lang="es-ES" b="1" u="sng" dirty="0" smtClean="0">
                <a:latin typeface="Calibri" pitchFamily="34" charset="0"/>
              </a:rPr>
              <a:t>Ante la cultura de la corrupción:  </a:t>
            </a:r>
            <a:r>
              <a:rPr lang="es-ES" dirty="0" smtClean="0">
                <a:latin typeface="Calibri" pitchFamily="34" charset="0"/>
              </a:rPr>
              <a:t>fomentamos la integridad en todas sus formas</a:t>
            </a:r>
          </a:p>
          <a:p>
            <a:pPr marL="0" indent="0">
              <a:buNone/>
            </a:pPr>
            <a:r>
              <a:rPr lang="es-ES" b="1" u="sng" dirty="0" smtClean="0">
                <a:latin typeface="Calibri" pitchFamily="34" charset="0"/>
              </a:rPr>
              <a:t>Ante la cultura de la violencia: </a:t>
            </a:r>
            <a:r>
              <a:rPr lang="es-ES" dirty="0" smtClean="0">
                <a:latin typeface="Calibri" pitchFamily="34" charset="0"/>
              </a:rPr>
              <a:t>somos gestadores de la paz</a:t>
            </a:r>
            <a:endParaRPr lang="es-MX" dirty="0">
              <a:latin typeface="Calibri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916832"/>
            <a:ext cx="1866747" cy="257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4381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107E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107E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107E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107E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107E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107E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107E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107E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107E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107E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107E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b="1" u="sng" dirty="0" smtClean="0">
                <a:latin typeface="Calibri" pitchFamily="34" charset="0"/>
              </a:rPr>
              <a:t>Lo que tenemos, eso damos</a:t>
            </a:r>
          </a:p>
          <a:p>
            <a:pPr marL="0" indent="0">
              <a:buNone/>
            </a:pPr>
            <a:r>
              <a:rPr lang="es-ES" dirty="0" smtClean="0">
                <a:latin typeface="Calibri" pitchFamily="34" charset="0"/>
              </a:rPr>
              <a:t>Pero nadie da lo que no posee. Por eso                                                                     profundizar en el regalo del Santuario  para                                                              poseerlo y regalarlo a Iglesia y mundo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s-ES" dirty="0" smtClean="0">
                <a:latin typeface="Calibri" pitchFamily="34" charset="0"/>
              </a:rPr>
              <a:t>En </a:t>
            </a:r>
            <a:r>
              <a:rPr lang="es-ES" dirty="0" err="1" smtClean="0">
                <a:latin typeface="Calibri" pitchFamily="34" charset="0"/>
              </a:rPr>
              <a:t>JND</a:t>
            </a:r>
            <a:r>
              <a:rPr lang="es-ES" dirty="0" smtClean="0">
                <a:latin typeface="Calibri" pitchFamily="34" charset="0"/>
              </a:rPr>
              <a:t> 2011 se nos recordaba el peor                                                                              pecado de un Beduino es haber descubierto                                                                              un oasis y no darlo a conocer. </a:t>
            </a:r>
          </a:p>
          <a:p>
            <a:pPr marL="0" indent="0">
              <a:buNone/>
            </a:pPr>
            <a:r>
              <a:rPr lang="es-ES" b="1" u="sng" dirty="0" smtClean="0">
                <a:latin typeface="Calibri" pitchFamily="34" charset="0"/>
              </a:rPr>
              <a:t>Ese es nuestro Santuario de Schoenstatt. </a:t>
            </a:r>
          </a:p>
          <a:p>
            <a:pPr marL="0" indent="0">
              <a:buNone/>
            </a:pPr>
            <a:r>
              <a:rPr lang="es-ES" dirty="0" smtClean="0">
                <a:latin typeface="Calibri" pitchFamily="34" charset="0"/>
              </a:rPr>
              <a:t>Por eso consigna es “Santuarizar el mundo”,                                                                        un mundo que cada vez se aleja más de la                                                                    presencia de Dios.</a:t>
            </a:r>
          </a:p>
          <a:p>
            <a:pPr marL="0" indent="0">
              <a:buNone/>
            </a:pPr>
            <a:r>
              <a:rPr lang="es-ES" b="1" u="sng" dirty="0" smtClean="0">
                <a:latin typeface="Calibri" pitchFamily="34" charset="0"/>
              </a:rPr>
              <a:t>Juan Pablo II:  </a:t>
            </a:r>
            <a:r>
              <a:rPr lang="es-ES" dirty="0" smtClean="0">
                <a:latin typeface="Calibri" pitchFamily="34" charset="0"/>
              </a:rPr>
              <a:t>El hombre podrá construir un                                                                   mundo sin Dios, pero inevitablemente ese                                                                   mundo termina por volverse contra el hombre.</a:t>
            </a:r>
          </a:p>
          <a:p>
            <a:pPr marL="0" indent="0">
              <a:buNone/>
            </a:pPr>
            <a:r>
              <a:rPr lang="es-ES" b="1" u="sng" dirty="0" smtClean="0">
                <a:latin typeface="Calibri" pitchFamily="34" charset="0"/>
              </a:rPr>
              <a:t>Y nuestro Padre: </a:t>
            </a:r>
            <a:r>
              <a:rPr lang="es-ES" dirty="0" smtClean="0">
                <a:latin typeface="Calibri" pitchFamily="34" charset="0"/>
              </a:rPr>
              <a:t>Humanismo sin Dios termina                                                    en brutalidad,  bestialidad.</a:t>
            </a:r>
          </a:p>
          <a:p>
            <a:pPr marL="0" indent="0">
              <a:buNone/>
            </a:pPr>
            <a:r>
              <a:rPr lang="es-MX" dirty="0" smtClean="0">
                <a:latin typeface="Calibri" pitchFamily="34" charset="0"/>
              </a:rPr>
              <a:t>Todo el Mundo un gran Santuario Casa de Dios.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564904"/>
            <a:ext cx="2414042" cy="20288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74" y="188640"/>
            <a:ext cx="2106909" cy="237626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54" y="4729947"/>
            <a:ext cx="207281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52046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5008" y="0"/>
            <a:ext cx="8928992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800" dirty="0" smtClean="0">
                <a:latin typeface="Calibri" pitchFamily="34" charset="0"/>
              </a:rPr>
              <a:t>Juan Pablo II habla lo mismo                                                   cuando en la CFL nos expresa                                                                        la necesidad de </a:t>
            </a:r>
            <a:r>
              <a:rPr lang="es-ES" sz="2800" b="1" u="sng" dirty="0" smtClean="0">
                <a:latin typeface="Calibri" pitchFamily="34" charset="0"/>
              </a:rPr>
              <a:t>REHACER EL                                        ENTRAMADO CRISTIANO DE LA                                        SOCIEDAD, </a:t>
            </a:r>
            <a:r>
              <a:rPr lang="es-ES" sz="2800" dirty="0" smtClean="0">
                <a:latin typeface="Calibri" pitchFamily="34" charset="0"/>
              </a:rPr>
              <a:t>sociedad  en la cual                                                    Dios es algo extraño, está bajo el                                                                   síndrome de Caín que se esconde                                                                         y huye de Dios, que hace todo                                                             tipo de proyectos sin poner a Dios                                                       en esos proyectos (Activista de la                                                historia).</a:t>
            </a:r>
            <a:endParaRPr lang="es-ES" sz="2800" dirty="0" smtClean="0"/>
          </a:p>
          <a:p>
            <a:pPr marL="0" indent="0">
              <a:buNone/>
            </a:pPr>
            <a:r>
              <a:rPr lang="es-ES" sz="2800" dirty="0" err="1" smtClean="0">
                <a:latin typeface="Calibri" pitchFamily="34" charset="0"/>
              </a:rPr>
              <a:t>Thiellard</a:t>
            </a:r>
            <a:r>
              <a:rPr lang="es-ES" sz="2800" dirty="0" smtClean="0">
                <a:latin typeface="Calibri" pitchFamily="34" charset="0"/>
              </a:rPr>
              <a:t> de </a:t>
            </a:r>
            <a:r>
              <a:rPr lang="es-ES" sz="2800" dirty="0" err="1" smtClean="0">
                <a:latin typeface="Calibri" pitchFamily="34" charset="0"/>
              </a:rPr>
              <a:t>Chardin</a:t>
            </a:r>
            <a:r>
              <a:rPr lang="es-ES" sz="2800" dirty="0" smtClean="0">
                <a:latin typeface="Calibri" pitchFamily="34" charset="0"/>
              </a:rPr>
              <a:t> expresaba                                            sabiamente: Desde el momento en                                             que Dios se encarnó nada es                                                profano para el hombre que sabe mirar.</a:t>
            </a:r>
            <a:endParaRPr lang="es-MX" sz="2800" dirty="0">
              <a:latin typeface="Calibri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3286124"/>
            <a:ext cx="2790371" cy="313506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9188"/>
            <a:ext cx="3168352" cy="274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6467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6624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b="1" u="sng" dirty="0" smtClean="0">
                <a:latin typeface="Calibri" pitchFamily="34" charset="0"/>
              </a:rPr>
              <a:t>Nuestro Santuario tiene una originalidad propia</a:t>
            </a:r>
          </a:p>
          <a:p>
            <a:pPr>
              <a:buFont typeface="Arial" charset="0"/>
              <a:buChar char="•"/>
            </a:pPr>
            <a:r>
              <a:rPr lang="es-ES" dirty="0" smtClean="0">
                <a:latin typeface="Calibri" pitchFamily="34" charset="0"/>
              </a:rPr>
              <a:t>Por su carácter Mariano.</a:t>
            </a:r>
          </a:p>
          <a:p>
            <a:pPr>
              <a:buFont typeface="Arial" charset="0"/>
              <a:buChar char="•"/>
            </a:pPr>
            <a:r>
              <a:rPr lang="es-ES" dirty="0" smtClean="0">
                <a:latin typeface="Calibri" pitchFamily="34" charset="0"/>
              </a:rPr>
              <a:t>Porque no nace de ninguna  aparición.</a:t>
            </a:r>
          </a:p>
          <a:p>
            <a:pPr>
              <a:buFont typeface="Arial" charset="0"/>
              <a:buChar char="•"/>
            </a:pPr>
            <a:r>
              <a:rPr lang="es-ES" dirty="0" smtClean="0">
                <a:latin typeface="Calibri" pitchFamily="34" charset="0"/>
              </a:rPr>
              <a:t>Porque vive del aporte humano</a:t>
            </a:r>
            <a:r>
              <a:rPr lang="es-ES" dirty="0">
                <a:latin typeface="Calibri" pitchFamily="34" charset="0"/>
              </a:rPr>
              <a:t>.</a:t>
            </a:r>
            <a:r>
              <a:rPr lang="es-ES" dirty="0" smtClean="0">
                <a:latin typeface="Calibri" pitchFamily="34" charset="0"/>
              </a:rPr>
              <a:t>                                                                                                                                                            </a:t>
            </a:r>
            <a:r>
              <a:rPr lang="es-ES" b="1" u="sng" dirty="0" smtClean="0">
                <a:latin typeface="Calibri" pitchFamily="34" charset="0"/>
              </a:rPr>
              <a:t>Nada sin ti, nada sin nosotros.                                                                                        </a:t>
            </a:r>
            <a:r>
              <a:rPr lang="es-ES" dirty="0" smtClean="0">
                <a:latin typeface="Calibri" pitchFamily="34" charset="0"/>
              </a:rPr>
              <a:t>Capital de gracias vital para constitución.</a:t>
            </a:r>
          </a:p>
          <a:p>
            <a:pPr>
              <a:buFont typeface="Arial" charset="0"/>
              <a:buChar char="•"/>
            </a:pPr>
            <a:r>
              <a:rPr lang="es-ES" dirty="0" smtClean="0">
                <a:latin typeface="Calibri" pitchFamily="34" charset="0"/>
              </a:rPr>
              <a:t>Porque son lugares en que se educa en                                                                forma simultánea a  peregrinos y elite.                                                                            </a:t>
            </a:r>
          </a:p>
          <a:p>
            <a:pPr marL="0" indent="0">
              <a:buNone/>
            </a:pPr>
            <a:r>
              <a:rPr lang="es-ES" b="1" u="sng" dirty="0" smtClean="0">
                <a:latin typeface="Calibri" pitchFamily="34" charset="0"/>
              </a:rPr>
              <a:t>Peregrinan pueblo y elite. </a:t>
            </a:r>
            <a:r>
              <a:rPr lang="es-ES" dirty="0">
                <a:latin typeface="Calibri" pitchFamily="34" charset="0"/>
              </a:rPr>
              <a:t>N</a:t>
            </a:r>
            <a:r>
              <a:rPr lang="es-ES" dirty="0" smtClean="0">
                <a:latin typeface="Calibri" pitchFamily="34" charset="0"/>
              </a:rPr>
              <a:t>osotros somos                                        parte de esa elite que debe ser educada por</a:t>
            </a:r>
          </a:p>
          <a:p>
            <a:pPr marL="0" indent="0">
              <a:buNone/>
            </a:pPr>
            <a:r>
              <a:rPr lang="es-ES" dirty="0" smtClean="0">
                <a:latin typeface="Calibri" pitchFamily="34" charset="0"/>
              </a:rPr>
              <a:t>María en sus santuarios.</a:t>
            </a:r>
          </a:p>
          <a:p>
            <a:pPr>
              <a:buFont typeface="Arial" charset="0"/>
              <a:buChar char="•"/>
            </a:pPr>
            <a:r>
              <a:rPr lang="es-ES" dirty="0" smtClean="0">
                <a:latin typeface="Calibri" pitchFamily="34" charset="0"/>
              </a:rPr>
              <a:t>Porque concede gracias  especiales que                                         son de consecuencia:  una lleva a la otra:</a:t>
            </a:r>
          </a:p>
          <a:p>
            <a:pPr lvl="2">
              <a:buFont typeface="Arial" charset="0"/>
              <a:buChar char="•"/>
            </a:pPr>
            <a:r>
              <a:rPr lang="es-ES" sz="2800" b="1" dirty="0" smtClean="0">
                <a:latin typeface="Calibri" pitchFamily="34" charset="0"/>
                <a:cs typeface="Aharoni" pitchFamily="2" charset="-79"/>
              </a:rPr>
              <a:t>Acogimiento.</a:t>
            </a:r>
          </a:p>
          <a:p>
            <a:pPr lvl="2">
              <a:buFont typeface="Arial" charset="0"/>
              <a:buChar char="•"/>
            </a:pPr>
            <a:r>
              <a:rPr lang="es-ES" sz="2800" b="1" dirty="0" smtClean="0">
                <a:latin typeface="Calibri" pitchFamily="34" charset="0"/>
                <a:cs typeface="Aharoni" pitchFamily="2" charset="-79"/>
              </a:rPr>
              <a:t>Transformación.</a:t>
            </a:r>
          </a:p>
          <a:p>
            <a:pPr lvl="2">
              <a:buFont typeface="Arial" charset="0"/>
              <a:buChar char="•"/>
            </a:pPr>
            <a:r>
              <a:rPr lang="es-ES" sz="2800" b="1" dirty="0" smtClean="0">
                <a:latin typeface="Calibri" pitchFamily="34" charset="0"/>
                <a:cs typeface="Aharoni" pitchFamily="2" charset="-79"/>
              </a:rPr>
              <a:t>Envío apostólico. </a:t>
            </a:r>
          </a:p>
          <a:p>
            <a:pPr lvl="2">
              <a:buFont typeface="Arial" charset="0"/>
              <a:buChar char="•"/>
            </a:pPr>
            <a:endParaRPr lang="es-MX" dirty="0" smtClean="0">
              <a:latin typeface="Calibri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54" y="500042"/>
            <a:ext cx="2214546" cy="300096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92" y="4245462"/>
            <a:ext cx="2135812" cy="242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28246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D32E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D32E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D32E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8784976" cy="6741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300" dirty="0" smtClean="0">
                <a:latin typeface="Calibri" pitchFamily="34" charset="0"/>
              </a:rPr>
              <a:t>Nuestro  Padre Cuando llega a Latinoamérica, expresó algo </a:t>
            </a:r>
            <a:r>
              <a:rPr lang="es-ES" sz="2300" dirty="0" smtClean="0">
                <a:latin typeface="Calibri" pitchFamily="34" charset="0"/>
              </a:rPr>
              <a:t>fundamental: </a:t>
            </a:r>
            <a:r>
              <a:rPr lang="es-ES" sz="2300" b="1" u="sng" dirty="0" smtClean="0">
                <a:latin typeface="Calibri" pitchFamily="34" charset="0"/>
              </a:rPr>
              <a:t>Vengo </a:t>
            </a:r>
            <a:r>
              <a:rPr lang="es-ES" sz="2300" b="1" u="sng" dirty="0" smtClean="0">
                <a:latin typeface="Calibri" pitchFamily="34" charset="0"/>
              </a:rPr>
              <a:t>a buscar aliados que me ayuden a tirar del carro de triunfo de </a:t>
            </a:r>
            <a:r>
              <a:rPr lang="es-ES" sz="2300" b="1" u="sng" dirty="0" smtClean="0">
                <a:latin typeface="Calibri" pitchFamily="34" charset="0"/>
              </a:rPr>
              <a:t>María Ella </a:t>
            </a:r>
            <a:r>
              <a:rPr lang="es-ES" sz="2300" b="1" u="sng" dirty="0" smtClean="0">
                <a:latin typeface="Calibri" pitchFamily="34" charset="0"/>
              </a:rPr>
              <a:t>desde el Santuario quiere forjar un hombre nuevo. Por eso queremos:</a:t>
            </a:r>
            <a:endParaRPr lang="es-ES" sz="2300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ES" sz="2300" b="1" dirty="0" smtClean="0">
                <a:latin typeface="Calibri" pitchFamily="34" charset="0"/>
              </a:rPr>
              <a:t>Valorar Santuarios,  vinculándonos a ellos                                                                                        </a:t>
            </a:r>
          </a:p>
          <a:p>
            <a:pPr>
              <a:buFont typeface="Arial" charset="0"/>
              <a:buChar char="•"/>
            </a:pPr>
            <a:r>
              <a:rPr lang="es-ES" sz="2300" b="1" dirty="0" smtClean="0">
                <a:latin typeface="Calibri" pitchFamily="34" charset="0"/>
              </a:rPr>
              <a:t>Pedir nuevos Santuarios para México.                                                                                                          </a:t>
            </a:r>
          </a:p>
          <a:p>
            <a:pPr>
              <a:buFont typeface="Arial" charset="0"/>
              <a:buChar char="•"/>
            </a:pPr>
            <a:r>
              <a:rPr lang="es-ES" sz="2300" b="1" dirty="0" smtClean="0">
                <a:latin typeface="Calibri" pitchFamily="34" charset="0"/>
              </a:rPr>
              <a:t>Acrecentar red de santuarios en todas sus                                                                    expresiones: Filiales, del Hogar, del trabajo,                                                                       del corazón.</a:t>
            </a:r>
          </a:p>
          <a:p>
            <a:pPr>
              <a:buFont typeface="Arial" charset="0"/>
              <a:buChar char="•"/>
            </a:pPr>
            <a:r>
              <a:rPr lang="es-ES" sz="2300" b="1" dirty="0" smtClean="0">
                <a:latin typeface="Calibri" pitchFamily="34" charset="0"/>
              </a:rPr>
              <a:t>Construirlos como  está establecido </a:t>
            </a:r>
            <a:r>
              <a:rPr lang="es-ES" sz="2300" b="1" dirty="0" smtClean="0">
                <a:latin typeface="Calibri" pitchFamily="34" charset="0"/>
              </a:rPr>
              <a:t>y </a:t>
            </a:r>
            <a:r>
              <a:rPr lang="es-ES" sz="2300" b="1" dirty="0" smtClean="0">
                <a:latin typeface="Calibri" pitchFamily="34" charset="0"/>
              </a:rPr>
              <a:t>asegurar </a:t>
            </a:r>
            <a:r>
              <a:rPr lang="es-ES" sz="2300" b="1" dirty="0" smtClean="0">
                <a:latin typeface="Calibri" pitchFamily="34" charset="0"/>
              </a:rPr>
              <a:t>que </a:t>
            </a:r>
            <a:r>
              <a:rPr lang="es-ES" sz="2300" b="1" dirty="0" smtClean="0">
                <a:latin typeface="Calibri" pitchFamily="34" charset="0"/>
              </a:rPr>
              <a:t>                                                  el Santuario  </a:t>
            </a:r>
            <a:r>
              <a:rPr lang="es-ES" sz="2300" b="1" dirty="0" smtClean="0">
                <a:latin typeface="Calibri" pitchFamily="34" charset="0"/>
              </a:rPr>
              <a:t>es </a:t>
            </a:r>
            <a:r>
              <a:rPr lang="es-ES" sz="2300" b="1" dirty="0" smtClean="0">
                <a:latin typeface="Calibri" pitchFamily="34" charset="0"/>
              </a:rPr>
              <a:t>expresión </a:t>
            </a:r>
            <a:r>
              <a:rPr lang="es-ES" sz="2300" b="1" dirty="0" smtClean="0">
                <a:latin typeface="Calibri" pitchFamily="34" charset="0"/>
              </a:rPr>
              <a:t>de la vida de una familia </a:t>
            </a:r>
            <a:r>
              <a:rPr lang="es-ES" sz="2300" b="1" dirty="0" smtClean="0">
                <a:latin typeface="Calibri" pitchFamily="34" charset="0"/>
              </a:rPr>
              <a:t>                                              que  respalda ese santuario </a:t>
            </a:r>
            <a:r>
              <a:rPr lang="es-ES" sz="2300" b="1" dirty="0" smtClean="0">
                <a:latin typeface="Calibri" pitchFamily="34" charset="0"/>
              </a:rPr>
              <a:t>y aporta capital </a:t>
            </a:r>
            <a:r>
              <a:rPr lang="es-ES" sz="2300" b="1" dirty="0" smtClean="0">
                <a:latin typeface="Calibri" pitchFamily="34" charset="0"/>
              </a:rPr>
              <a:t>de gracias </a:t>
            </a:r>
            <a:r>
              <a:rPr lang="es-ES" sz="2300" b="1" dirty="0" smtClean="0">
                <a:latin typeface="Calibri" pitchFamily="34" charset="0"/>
              </a:rPr>
              <a:t>permanentemente. </a:t>
            </a:r>
          </a:p>
          <a:p>
            <a:pPr>
              <a:buFont typeface="Arial" charset="0"/>
              <a:buChar char="•"/>
            </a:pPr>
            <a:r>
              <a:rPr lang="es-ES" sz="2300" b="1" dirty="0" smtClean="0">
                <a:latin typeface="Calibri" pitchFamily="34" charset="0"/>
              </a:rPr>
              <a:t>Luchar por santidad de la vida diaria.  </a:t>
            </a:r>
            <a:endParaRPr lang="es-ES" sz="2300" b="1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ES" sz="2300" b="1" dirty="0" smtClean="0">
                <a:latin typeface="Calibri" pitchFamily="34" charset="0"/>
              </a:rPr>
              <a:t>Promover la campaña de la Virgen Peregrina, como                                              gran proyecto evangelizador  que parte desde nuestros                        santuarios  para forjar un mundo nuevo </a:t>
            </a:r>
            <a:r>
              <a:rPr lang="es-ES" sz="2300" b="1" dirty="0" smtClean="0">
                <a:latin typeface="Calibri" pitchFamily="34" charset="0"/>
              </a:rPr>
              <a:t>                                                                   </a:t>
            </a:r>
            <a:endParaRPr lang="es-MX" sz="2300" b="1" dirty="0" smtClean="0">
              <a:latin typeface="Calibri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340768"/>
            <a:ext cx="1581150" cy="2286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933056"/>
            <a:ext cx="15430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43855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54098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latin typeface="Calibri" pitchFamily="34" charset="0"/>
              </a:rPr>
              <a:t>Invitados a: ¡</a:t>
            </a:r>
            <a:r>
              <a:rPr lang="es-MX" dirty="0" err="1" smtClean="0">
                <a:latin typeface="Calibri" pitchFamily="34" charset="0"/>
              </a:rPr>
              <a:t>Santuarizar</a:t>
            </a:r>
            <a:r>
              <a:rPr lang="es-MX" dirty="0" smtClean="0">
                <a:latin typeface="Calibri" pitchFamily="34" charset="0"/>
              </a:rPr>
              <a:t> el mundo!</a:t>
            </a:r>
            <a:endParaRPr lang="es-MX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504056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2500306"/>
            <a:ext cx="2857520" cy="3857652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2857488" y="1571612"/>
            <a:ext cx="3186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GRACIAS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0186740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3882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000" b="1" u="sng" dirty="0" smtClean="0">
                <a:latin typeface="Calibri" pitchFamily="34" charset="0"/>
              </a:rPr>
              <a:t>Preámbulo</a:t>
            </a:r>
          </a:p>
          <a:p>
            <a:pPr marL="0" indent="0">
              <a:buNone/>
            </a:pPr>
            <a:r>
              <a:rPr lang="es-ES" sz="3000" dirty="0" smtClean="0">
                <a:latin typeface="Calibri" pitchFamily="34" charset="0"/>
              </a:rPr>
              <a:t>Schoenstatt se prepara a vivir el                                            Centenario de la Alianza de amor                                                                      </a:t>
            </a:r>
          </a:p>
          <a:p>
            <a:pPr marL="0" indent="0">
              <a:buNone/>
            </a:pPr>
            <a:r>
              <a:rPr lang="es-ES" sz="3000" dirty="0" smtClean="0">
                <a:latin typeface="Calibri" pitchFamily="34" charset="0"/>
              </a:rPr>
              <a:t>1.- Año del Padre: 2010-2011</a:t>
            </a:r>
          </a:p>
          <a:p>
            <a:pPr marL="0" indent="0">
              <a:buNone/>
            </a:pPr>
            <a:r>
              <a:rPr lang="es-ES" sz="3000" dirty="0" smtClean="0">
                <a:latin typeface="Calibri" pitchFamily="34" charset="0"/>
              </a:rPr>
              <a:t>2.- Año del Santuario: 2011-2012</a:t>
            </a:r>
          </a:p>
          <a:p>
            <a:pPr marL="0" indent="0">
              <a:buNone/>
            </a:pPr>
            <a:r>
              <a:rPr lang="es-ES" sz="3000" dirty="0" smtClean="0">
                <a:latin typeface="Calibri" pitchFamily="34" charset="0"/>
              </a:rPr>
              <a:t>3.- Año de la gran Misión: 2012-2013</a:t>
            </a:r>
          </a:p>
          <a:p>
            <a:pPr marL="0" indent="0">
              <a:buNone/>
            </a:pPr>
            <a:r>
              <a:rPr lang="es-ES" sz="3000" dirty="0" smtClean="0">
                <a:latin typeface="Calibri" pitchFamily="34" charset="0"/>
              </a:rPr>
              <a:t>4.- Año de la Alianza de amor con María: 2013-2014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116632"/>
            <a:ext cx="3077350" cy="2797591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774" y="4221086"/>
            <a:ext cx="3024336" cy="2463829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5720" y="3857628"/>
            <a:ext cx="850112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u="sng" dirty="0" smtClean="0">
                <a:latin typeface="Calibri" pitchFamily="34" charset="0"/>
              </a:rPr>
              <a:t>Año del Santuario </a:t>
            </a:r>
            <a:r>
              <a:rPr lang="es-ES" sz="3000" dirty="0" smtClean="0">
                <a:latin typeface="Calibri" pitchFamily="34" charset="0"/>
              </a:rPr>
              <a:t> Providencia                                               regala gran signo: </a:t>
            </a:r>
            <a:r>
              <a:rPr lang="es-ES" sz="3000" b="1" u="sng" dirty="0" smtClean="0">
                <a:latin typeface="Calibri" pitchFamily="34" charset="0"/>
              </a:rPr>
              <a:t>administración                                        del Santuario Original ha pasado                                                a manos de Schoenstatt por un                                                 año</a:t>
            </a:r>
            <a:r>
              <a:rPr lang="es-ES" sz="3000" dirty="0" smtClean="0">
                <a:latin typeface="Calibri" pitchFamily="34" charset="0"/>
              </a:rPr>
              <a:t>.</a:t>
            </a:r>
            <a:endParaRPr lang="es-MX" sz="3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03160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571480"/>
            <a:ext cx="8712968" cy="5908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dirty="0">
                <a:latin typeface="Calibri" pitchFamily="34" charset="0"/>
              </a:rPr>
              <a:t>E</a:t>
            </a:r>
            <a:r>
              <a:rPr lang="es-ES" sz="3200" dirty="0" smtClean="0">
                <a:latin typeface="Calibri" pitchFamily="34" charset="0"/>
              </a:rPr>
              <a:t>sto implica una respuesta                                                        generosa de nuestra parte: </a:t>
            </a:r>
          </a:p>
          <a:p>
            <a:pPr marL="0" indent="0">
              <a:buNone/>
            </a:pPr>
            <a:r>
              <a:rPr lang="es-ES" sz="3200" b="1" u="sng" dirty="0" smtClean="0">
                <a:latin typeface="Calibri" pitchFamily="34" charset="0"/>
              </a:rPr>
              <a:t>Tenemos que ser dignos                                                                        </a:t>
            </a:r>
            <a:r>
              <a:rPr lang="es-ES" sz="3200" dirty="0" smtClean="0">
                <a:latin typeface="Calibri" pitchFamily="34" charset="0"/>
              </a:rPr>
              <a:t>del Santuario Original.</a:t>
            </a:r>
          </a:p>
          <a:p>
            <a:pPr marL="0" indent="0">
              <a:buNone/>
            </a:pPr>
            <a:r>
              <a:rPr lang="es-ES" sz="3200" b="1" u="sng" dirty="0" smtClean="0">
                <a:latin typeface="Calibri" pitchFamily="34" charset="0"/>
              </a:rPr>
              <a:t>Dignos </a:t>
            </a:r>
            <a:r>
              <a:rPr lang="es-ES" sz="3200" dirty="0" smtClean="0">
                <a:latin typeface="Calibri" pitchFamily="34" charset="0"/>
              </a:rPr>
              <a:t>de los 5  Santuarios                                         que en 5 ciudades se nos                                                       han regalado.</a:t>
            </a:r>
          </a:p>
          <a:p>
            <a:pPr marL="0" indent="0">
              <a:buNone/>
            </a:pPr>
            <a:r>
              <a:rPr lang="es-MX" sz="3200" dirty="0">
                <a:latin typeface="Calibri" pitchFamily="34" charset="0"/>
              </a:rPr>
              <a:t>D</a:t>
            </a:r>
            <a:r>
              <a:rPr lang="es-MX" sz="3200" dirty="0" smtClean="0">
                <a:latin typeface="Calibri" pitchFamily="34" charset="0"/>
              </a:rPr>
              <a:t>ignos de erigir nuevos                                               Santuarios en suelo                                                   Mexicano.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84" y="260648"/>
            <a:ext cx="374441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09637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1096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b="1" smtClean="0">
                <a:latin typeface="Calibri" pitchFamily="34" charset="0"/>
              </a:rPr>
              <a:t>1980 Querétaro: Corazón fiel de la Iglesia </a:t>
            </a:r>
          </a:p>
          <a:p>
            <a:pPr marL="0" indent="0">
              <a:buNone/>
            </a:pPr>
            <a:endParaRPr lang="es-ES" sz="2800" smtClean="0">
              <a:latin typeface="Calibri" pitchFamily="34" charset="0"/>
            </a:endParaRPr>
          </a:p>
          <a:p>
            <a:pPr marL="0" indent="0">
              <a:buNone/>
            </a:pPr>
            <a:endParaRPr lang="es-ES" sz="2800" smtClean="0">
              <a:latin typeface="Calibri" pitchFamily="34" charset="0"/>
            </a:endParaRP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836712"/>
            <a:ext cx="2049758" cy="150304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34" y="4845694"/>
            <a:ext cx="2008597" cy="184785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306" y="3223814"/>
            <a:ext cx="2000225" cy="157199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34" y="188640"/>
            <a:ext cx="2008597" cy="159067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306" y="1808820"/>
            <a:ext cx="2000224" cy="1368152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214282" y="1357298"/>
            <a:ext cx="4052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latin typeface="Calibri" pitchFamily="34" charset="0"/>
              </a:rPr>
              <a:t>1988 Chilapa: Nuevo Sinaí</a:t>
            </a:r>
            <a:endParaRPr lang="es-MX" sz="2800" b="1" dirty="0">
              <a:latin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85720" y="2714620"/>
            <a:ext cx="5176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latin typeface="Calibri" pitchFamily="34" charset="0"/>
              </a:rPr>
              <a:t>2000: Ciudad Jiménez, Chihuahua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85720" y="4000504"/>
            <a:ext cx="5339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latin typeface="Calibri" pitchFamily="34" charset="0"/>
              </a:rPr>
              <a:t>2001 San Luis: Maravillas de María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85720" y="5357826"/>
            <a:ext cx="6100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latin typeface="Calibri" pitchFamily="34" charset="0"/>
              </a:rPr>
              <a:t>2002 Monterrey: María, Camino al cielo</a:t>
            </a:r>
          </a:p>
        </p:txBody>
      </p:sp>
    </p:spTree>
    <p:extLst>
      <p:ext uri="{BB962C8B-B14F-4D97-AF65-F5344CB8AC3E}">
        <p14:creationId xmlns:p14="http://schemas.microsoft.com/office/powerpoint/2010/main" val="265830760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sz="2600" b="1" u="sng" dirty="0" smtClean="0">
                <a:latin typeface="Calibri" pitchFamily="34" charset="0"/>
              </a:rPr>
              <a:t>Un regalo es la administración y propiedad del Santuario Original. Otra es ser dignos </a:t>
            </a:r>
            <a:r>
              <a:rPr lang="es-MX" sz="2600" dirty="0" smtClean="0">
                <a:latin typeface="Calibri" pitchFamily="34" charset="0"/>
              </a:rPr>
              <a:t>de contar con este regalo de Dios.  Por eso: </a:t>
            </a:r>
          </a:p>
          <a:p>
            <a:pPr>
              <a:buFont typeface="Arial" charset="0"/>
              <a:buChar char="•"/>
            </a:pPr>
            <a:r>
              <a:rPr lang="es-MX" sz="2600" dirty="0" smtClean="0">
                <a:latin typeface="Calibri" pitchFamily="34" charset="0"/>
              </a:rPr>
              <a:t>Debemos sentirnos </a:t>
            </a:r>
            <a:r>
              <a:rPr lang="es-MX" sz="2600" b="1" dirty="0" smtClean="0">
                <a:latin typeface="Calibri" pitchFamily="34" charset="0"/>
              </a:rPr>
              <a:t>uno </a:t>
            </a:r>
            <a:r>
              <a:rPr lang="es-MX" sz="2600" dirty="0" smtClean="0">
                <a:latin typeface="Calibri" pitchFamily="34" charset="0"/>
              </a:rPr>
              <a:t>con el Santuario, </a:t>
            </a:r>
          </a:p>
          <a:p>
            <a:pPr>
              <a:buFont typeface="Arial" charset="0"/>
              <a:buChar char="•"/>
            </a:pPr>
            <a:r>
              <a:rPr lang="es-MX" sz="2600" dirty="0">
                <a:latin typeface="Calibri" pitchFamily="34" charset="0"/>
              </a:rPr>
              <a:t>V</a:t>
            </a:r>
            <a:r>
              <a:rPr lang="es-MX" sz="2600" dirty="0" smtClean="0">
                <a:latin typeface="Calibri" pitchFamily="34" charset="0"/>
              </a:rPr>
              <a:t>inculación heroica  a este lugar de gracias.</a:t>
            </a:r>
          </a:p>
          <a:p>
            <a:pPr>
              <a:buFont typeface="Arial" charset="0"/>
              <a:buChar char="•"/>
            </a:pPr>
            <a:r>
              <a:rPr lang="es-MX" sz="2600" dirty="0">
                <a:latin typeface="Calibri" pitchFamily="34" charset="0"/>
              </a:rPr>
              <a:t>E</a:t>
            </a:r>
            <a:r>
              <a:rPr lang="es-MX" sz="2600" dirty="0" smtClean="0">
                <a:latin typeface="Calibri" pitchFamily="34" charset="0"/>
              </a:rPr>
              <a:t>xpandir red de  Santuarios de todo tipo que Historia nos ha ido regalando: </a:t>
            </a:r>
          </a:p>
          <a:p>
            <a:pPr lvl="1">
              <a:buFont typeface="Arial" charset="0"/>
              <a:buChar char="•"/>
            </a:pPr>
            <a:r>
              <a:rPr lang="es-MX" sz="2600" b="1" dirty="0" smtClean="0">
                <a:latin typeface="Calibri" pitchFamily="34" charset="0"/>
              </a:rPr>
              <a:t>Santuario Original, </a:t>
            </a:r>
          </a:p>
          <a:p>
            <a:pPr lvl="1">
              <a:buFont typeface="Arial" charset="0"/>
              <a:buChar char="•"/>
            </a:pPr>
            <a:r>
              <a:rPr lang="es-MX" sz="2600" b="1" dirty="0" smtClean="0">
                <a:latin typeface="Calibri" pitchFamily="34" charset="0"/>
              </a:rPr>
              <a:t>santuarios nacionales, </a:t>
            </a:r>
          </a:p>
          <a:p>
            <a:pPr lvl="1">
              <a:buFont typeface="Arial" charset="0"/>
              <a:buChar char="•"/>
            </a:pPr>
            <a:r>
              <a:rPr lang="es-MX" sz="2600" b="1" dirty="0" smtClean="0">
                <a:latin typeface="Calibri" pitchFamily="34" charset="0"/>
              </a:rPr>
              <a:t>santuarios filiales, </a:t>
            </a:r>
          </a:p>
          <a:p>
            <a:pPr lvl="1">
              <a:buFont typeface="Arial" charset="0"/>
              <a:buChar char="•"/>
            </a:pPr>
            <a:r>
              <a:rPr lang="es-MX" sz="2600" b="1" dirty="0" smtClean="0">
                <a:latin typeface="Calibri" pitchFamily="34" charset="0"/>
              </a:rPr>
              <a:t>santuarios del Hogar, </a:t>
            </a:r>
          </a:p>
          <a:p>
            <a:pPr lvl="1">
              <a:buFont typeface="Arial" charset="0"/>
              <a:buChar char="•"/>
            </a:pPr>
            <a:r>
              <a:rPr lang="es-MX" sz="2600" b="1" dirty="0" smtClean="0">
                <a:latin typeface="Calibri" pitchFamily="34" charset="0"/>
              </a:rPr>
              <a:t>Santuarios del trabajo, </a:t>
            </a:r>
          </a:p>
          <a:p>
            <a:pPr lvl="1">
              <a:buFont typeface="Arial" charset="0"/>
              <a:buChar char="•"/>
            </a:pPr>
            <a:r>
              <a:rPr lang="es-MX" sz="2600" b="1" dirty="0" smtClean="0">
                <a:latin typeface="Calibri" pitchFamily="34" charset="0"/>
              </a:rPr>
              <a:t>Santuarios del corazón</a:t>
            </a:r>
          </a:p>
          <a:p>
            <a:pPr marL="0" indent="0">
              <a:buNone/>
            </a:pPr>
            <a:r>
              <a:rPr lang="es-ES" sz="2600" dirty="0" smtClean="0">
                <a:latin typeface="Calibri" pitchFamily="34" charset="0"/>
              </a:rPr>
              <a:t>Por ello </a:t>
            </a:r>
            <a:r>
              <a:rPr lang="es-ES" sz="2600" b="1" u="sng" dirty="0" smtClean="0">
                <a:latin typeface="Calibri" pitchFamily="34" charset="0"/>
              </a:rPr>
              <a:t>SANTUARIZAR EL MUNDO. </a:t>
            </a:r>
          </a:p>
          <a:p>
            <a:pPr marL="0" indent="0">
              <a:buNone/>
            </a:pPr>
            <a:r>
              <a:rPr lang="es-MX" sz="2600" b="1" dirty="0">
                <a:latin typeface="Calibri" pitchFamily="34" charset="0"/>
              </a:rPr>
              <a:t>M</a:t>
            </a:r>
            <a:r>
              <a:rPr lang="es-MX" sz="2600" b="1" dirty="0" smtClean="0">
                <a:latin typeface="Calibri" pitchFamily="34" charset="0"/>
              </a:rPr>
              <a:t>undo no es un lugar malo del cual hay que                               defenderse. Es el mejor regalo que Dios nos puede haber dado para que allí nosotros regalemos nuestro mensaje.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2780928"/>
            <a:ext cx="3034026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06867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D32E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3454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800" b="1" u="sng" dirty="0" smtClean="0">
                <a:latin typeface="Calibri" pitchFamily="34" charset="0"/>
              </a:rPr>
              <a:t>Culturas que dominan este mundo</a:t>
            </a:r>
          </a:p>
          <a:p>
            <a:pPr>
              <a:buNone/>
            </a:pPr>
            <a:r>
              <a:rPr lang="es-ES" sz="2800" b="1" u="sng" dirty="0" smtClean="0">
                <a:latin typeface="Calibri" pitchFamily="34" charset="0"/>
              </a:rPr>
              <a:t>Emoción</a:t>
            </a:r>
            <a:r>
              <a:rPr lang="es-ES" sz="2800" dirty="0" smtClean="0">
                <a:latin typeface="Calibri" pitchFamily="34" charset="0"/>
              </a:rPr>
              <a:t> </a:t>
            </a:r>
            <a:r>
              <a:rPr lang="es-MX" sz="2800" dirty="0">
                <a:latin typeface="Calibri" pitchFamily="34" charset="0"/>
              </a:rPr>
              <a:t>Estados antagónicos: </a:t>
            </a:r>
            <a:r>
              <a:rPr lang="es-MX" sz="2800" dirty="0" smtClean="0">
                <a:latin typeface="Calibri" pitchFamily="34" charset="0"/>
              </a:rPr>
              <a:t>                                         depresión </a:t>
            </a:r>
            <a:r>
              <a:rPr lang="es-MX" sz="2800" dirty="0">
                <a:latin typeface="Calibri" pitchFamily="34" charset="0"/>
              </a:rPr>
              <a:t>y placer. Solo vale </a:t>
            </a:r>
            <a:r>
              <a:rPr lang="es-MX" sz="2800" dirty="0" smtClean="0">
                <a:latin typeface="Calibri" pitchFamily="34" charset="0"/>
              </a:rPr>
              <a:t>lo                                                             que deja sentimiento</a:t>
            </a:r>
            <a:r>
              <a:rPr lang="es-MX" sz="2800" dirty="0">
                <a:latin typeface="Calibri" pitchFamily="34" charset="0"/>
              </a:rPr>
              <a:t>. </a:t>
            </a:r>
            <a:r>
              <a:rPr lang="es-MX" sz="2800" dirty="0" smtClean="0">
                <a:latin typeface="Calibri" pitchFamily="34" charset="0"/>
              </a:rPr>
              <a:t>A más                                                    emoción</a:t>
            </a:r>
            <a:r>
              <a:rPr lang="es-MX" sz="2800" dirty="0">
                <a:latin typeface="Calibri" pitchFamily="34" charset="0"/>
              </a:rPr>
              <a:t>, </a:t>
            </a:r>
            <a:r>
              <a:rPr lang="es-MX" sz="2800" dirty="0" smtClean="0">
                <a:latin typeface="Calibri" pitchFamily="34" charset="0"/>
              </a:rPr>
              <a:t>adrenalina, más                                                      categoría de </a:t>
            </a:r>
            <a:r>
              <a:rPr lang="es-MX" sz="2800" dirty="0">
                <a:latin typeface="Calibri" pitchFamily="34" charset="0"/>
              </a:rPr>
              <a:t>verdad. </a:t>
            </a:r>
            <a:endParaRPr lang="es-ES" sz="2800" dirty="0" smtClean="0">
              <a:latin typeface="Calibri" pitchFamily="34" charset="0"/>
            </a:endParaRPr>
          </a:p>
          <a:p>
            <a:pPr>
              <a:buNone/>
            </a:pPr>
            <a:endParaRPr lang="es-MX" dirty="0">
              <a:latin typeface="Calibri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0"/>
            <a:ext cx="2892290" cy="372559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3725594"/>
            <a:ext cx="2891150" cy="294376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42844" y="3429000"/>
            <a:ext cx="62865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u="sng" dirty="0" smtClean="0">
                <a:latin typeface="Calibri" pitchFamily="34" charset="0"/>
              </a:rPr>
              <a:t>Lucro</a:t>
            </a:r>
            <a:r>
              <a:rPr lang="es-ES" sz="2800" dirty="0" smtClean="0">
                <a:latin typeface="Calibri" pitchFamily="34" charset="0"/>
              </a:rPr>
              <a:t> </a:t>
            </a:r>
            <a:r>
              <a:rPr lang="es-MX" sz="2800" dirty="0" smtClean="0">
                <a:latin typeface="Calibri" pitchFamily="34" charset="0"/>
              </a:rPr>
              <a:t>Mundo en clave  económica                                                            Criterio para toda decisión: N° de                                                        hijos, su educación, donde vivir…                                                 </a:t>
            </a:r>
          </a:p>
          <a:p>
            <a:r>
              <a:rPr lang="es-MX" sz="2800" dirty="0" smtClean="0">
                <a:latin typeface="Calibri" pitchFamily="34" charset="0"/>
              </a:rPr>
              <a:t>PIB, Inflación, Euros, bolsa, dólares                                   transacciones, sueldos, inversiones,                                                deuda externa, devaluación, es el                                                   lenguaje que se usa por doquier.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212907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2852"/>
            <a:ext cx="8784976" cy="3382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000" b="1" u="sng" dirty="0" smtClean="0">
                <a:latin typeface="Calibri" pitchFamily="34" charset="0"/>
              </a:rPr>
              <a:t>Cultura de la Conexión.- </a:t>
            </a:r>
          </a:p>
          <a:p>
            <a:pPr marL="0" indent="0">
              <a:buNone/>
            </a:pPr>
            <a:r>
              <a:rPr lang="es-ES" sz="3000" dirty="0" smtClean="0">
                <a:latin typeface="Calibri" pitchFamily="34" charset="0"/>
              </a:rPr>
              <a:t>No nos imaginamos un mundo                                                     sin estar “conectados” y al                                                                         instante. </a:t>
            </a:r>
          </a:p>
          <a:p>
            <a:pPr marL="0" indent="0">
              <a:buNone/>
            </a:pPr>
            <a:r>
              <a:rPr lang="es-ES" sz="3000" dirty="0" smtClean="0">
                <a:latin typeface="Calibri" pitchFamily="34" charset="0"/>
              </a:rPr>
              <a:t>Multiplicación de  redes                                                             sociales, contactos, los                                                                  “amigos virtuales”.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571480"/>
            <a:ext cx="4027934" cy="496855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14282" y="3500438"/>
            <a:ext cx="55721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u="sng" dirty="0" smtClean="0">
                <a:latin typeface="Calibri" pitchFamily="34" charset="0"/>
              </a:rPr>
              <a:t>Peligro: </a:t>
            </a:r>
            <a:r>
              <a:rPr lang="es-ES" sz="3000" dirty="0" smtClean="0">
                <a:latin typeface="Calibri" pitchFamily="34" charset="0"/>
              </a:rPr>
              <a:t>perdemos privacidad                                                 paz, contacto cara a cara,                                                diálogo familiar y esponsal.                                                     Muchas veces sabemos más                                                                      de nuestros hijos entrando a su                                                              página  social que tratando de dialogar con ellos. </a:t>
            </a:r>
            <a:endParaRPr lang="es-MX" sz="3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2811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2739724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s-MX" sz="3000" b="1" u="sng" dirty="0" smtClean="0">
                <a:latin typeface="Calibri" pitchFamily="34" charset="0"/>
              </a:rPr>
              <a:t>Tolerancia</a:t>
            </a:r>
            <a:r>
              <a:rPr lang="es-MX" sz="3000" dirty="0" smtClean="0">
                <a:latin typeface="Calibri" pitchFamily="34" charset="0"/>
              </a:rPr>
              <a:t> </a:t>
            </a:r>
            <a:r>
              <a:rPr lang="es-MX" sz="3000" dirty="0">
                <a:latin typeface="Calibri" pitchFamily="34" charset="0"/>
              </a:rPr>
              <a:t>política, económica, </a:t>
            </a:r>
            <a:r>
              <a:rPr lang="es-MX" sz="3000" dirty="0" smtClean="0">
                <a:latin typeface="Calibri" pitchFamily="34" charset="0"/>
              </a:rPr>
              <a:t>                                         sexual</a:t>
            </a:r>
            <a:r>
              <a:rPr lang="es-MX" sz="3000" dirty="0">
                <a:latin typeface="Calibri" pitchFamily="34" charset="0"/>
              </a:rPr>
              <a:t>. </a:t>
            </a:r>
            <a:r>
              <a:rPr lang="es-MX" sz="3000" dirty="0" smtClean="0">
                <a:latin typeface="Calibri" pitchFamily="34" charset="0"/>
              </a:rPr>
              <a:t>Exaltado </a:t>
            </a:r>
            <a:r>
              <a:rPr lang="es-MX" sz="3000" dirty="0">
                <a:latin typeface="Calibri" pitchFamily="34" charset="0"/>
              </a:rPr>
              <a:t>hasta </a:t>
            </a:r>
            <a:r>
              <a:rPr lang="es-MX" sz="3000" dirty="0" smtClean="0">
                <a:latin typeface="Calibri" pitchFamily="34" charset="0"/>
              </a:rPr>
              <a:t>el cansancio:                                   expresión  de </a:t>
            </a:r>
            <a:r>
              <a:rPr lang="es-MX" sz="3000" dirty="0">
                <a:latin typeface="Calibri" pitchFamily="34" charset="0"/>
              </a:rPr>
              <a:t>sociedad </a:t>
            </a:r>
            <a:r>
              <a:rPr lang="es-MX" sz="3000" dirty="0" smtClean="0">
                <a:latin typeface="Calibri" pitchFamily="34" charset="0"/>
              </a:rPr>
              <a:t>adulta,                                     desarrollada . Tú en tu mundo,                                              en</a:t>
            </a:r>
            <a:r>
              <a:rPr lang="es-ES" sz="3000" dirty="0" smtClean="0">
                <a:latin typeface="Calibri" pitchFamily="34" charset="0"/>
              </a:rPr>
              <a:t> tu metro cuadro, yo en el mío.</a:t>
            </a:r>
            <a:endParaRPr lang="es-MX" sz="3000" dirty="0" smtClean="0">
              <a:latin typeface="Calibri" pitchFamily="34" charset="0"/>
            </a:endParaRPr>
          </a:p>
          <a:p>
            <a:pPr>
              <a:buNone/>
            </a:pPr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30" y="3140968"/>
            <a:ext cx="2664296" cy="276404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2656"/>
            <a:ext cx="2664296" cy="230425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85720" y="2826127"/>
            <a:ext cx="58579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MX" sz="3000" b="1" u="sng" dirty="0" smtClean="0">
                <a:latin typeface="Calibri" pitchFamily="34" charset="0"/>
              </a:rPr>
              <a:t>Indiferencia religiosa </a:t>
            </a:r>
            <a:r>
              <a:rPr lang="es-MX" sz="3000" dirty="0" smtClean="0">
                <a:latin typeface="Calibri" pitchFamily="34" charset="0"/>
              </a:rPr>
              <a:t>No menos                                                            creyentes que antes. Pero cada                                                uno piensa y cree lo que quiere.                                 Experiencia  subjetiva: si me sirve,                                                 me gusta, es verdad y lo sigo.                                         Ofertas de todo </a:t>
            </a:r>
            <a:r>
              <a:rPr lang="es-ES" sz="3000" dirty="0" smtClean="0">
                <a:latin typeface="Calibri" pitchFamily="34" charset="0"/>
              </a:rPr>
              <a:t>tipo y para todos                                          los gustos. </a:t>
            </a:r>
            <a:endParaRPr lang="es-MX" sz="3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25453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>
            <a:normAutofit lnSpcReduction="10000"/>
          </a:bodyPr>
          <a:lstStyle/>
          <a:p>
            <a:r>
              <a:rPr lang="es-ES" b="1" u="sng" dirty="0" smtClean="0"/>
              <a:t>Y podríamos agregar muchos otros aspectos de esta cultura que estamos viviendo hoy</a:t>
            </a:r>
          </a:p>
          <a:p>
            <a:r>
              <a:rPr lang="es-ES" dirty="0" smtClean="0"/>
              <a:t>Cultura de la Muerte 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Cultura de la corrupción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Cultura de la violencia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24744"/>
            <a:ext cx="1123950" cy="17145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91059"/>
            <a:ext cx="2160240" cy="20025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17032"/>
            <a:ext cx="2822401" cy="192938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854" y="3190291"/>
            <a:ext cx="2374354" cy="1524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984427"/>
            <a:ext cx="2448272" cy="157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2270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1456</TotalTime>
  <Words>1375</Words>
  <Application>Microsoft Office PowerPoint</Application>
  <PresentationFormat>Presentación en pantalla (4:3)</PresentationFormat>
  <Paragraphs>113</Paragraphs>
  <Slides>18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Flujo</vt:lpstr>
      <vt:lpstr>Jornada Nacional de Matrimonios Taxco 2012 Santuarizar el mundo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Ante la cultura descrita, respondemos con el Don que Dios nos regala: Cultura de la Alianza. Santuarizamos </vt:lpstr>
      <vt:lpstr>Presentación de PowerPoint</vt:lpstr>
      <vt:lpstr>Presentación de PowerPoint</vt:lpstr>
      <vt:lpstr>Presentación de PowerPoint</vt:lpstr>
      <vt:lpstr>Presentación de PowerPoint</vt:lpstr>
      <vt:lpstr>Invitados a: ¡Santuarizar el mundo!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Horacio</dc:creator>
  <cp:lastModifiedBy>Horacio</cp:lastModifiedBy>
  <cp:revision>84</cp:revision>
  <dcterms:created xsi:type="dcterms:W3CDTF">2012-03-24T17:56:07Z</dcterms:created>
  <dcterms:modified xsi:type="dcterms:W3CDTF">2012-05-01T16:37:12Z</dcterms:modified>
</cp:coreProperties>
</file>